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62" r:id="rId7"/>
    <p:sldId id="263" r:id="rId8"/>
    <p:sldId id="310" r:id="rId9"/>
    <p:sldId id="264" r:id="rId10"/>
    <p:sldId id="265" r:id="rId11"/>
    <p:sldId id="268" r:id="rId12"/>
    <p:sldId id="267" r:id="rId13"/>
    <p:sldId id="266" r:id="rId14"/>
    <p:sldId id="269" r:id="rId15"/>
    <p:sldId id="270" r:id="rId16"/>
    <p:sldId id="273" r:id="rId17"/>
    <p:sldId id="271" r:id="rId18"/>
    <p:sldId id="272" r:id="rId19"/>
    <p:sldId id="274" r:id="rId20"/>
    <p:sldId id="287" r:id="rId21"/>
    <p:sldId id="288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3" r:id="rId33"/>
    <p:sldId id="286" r:id="rId34"/>
    <p:sldId id="294" r:id="rId35"/>
    <p:sldId id="290" r:id="rId36"/>
    <p:sldId id="291" r:id="rId37"/>
    <p:sldId id="296" r:id="rId38"/>
    <p:sldId id="299" r:id="rId39"/>
    <p:sldId id="300" r:id="rId40"/>
    <p:sldId id="309" r:id="rId41"/>
    <p:sldId id="301" r:id="rId42"/>
    <p:sldId id="302" r:id="rId43"/>
    <p:sldId id="307" r:id="rId44"/>
    <p:sldId id="305" r:id="rId45"/>
    <p:sldId id="308" r:id="rId46"/>
    <p:sldId id="304" r:id="rId47"/>
    <p:sldId id="297" r:id="rId48"/>
    <p:sldId id="298" r:id="rId49"/>
    <p:sldId id="295" r:id="rId50"/>
    <p:sldId id="292" r:id="rId51"/>
    <p:sldId id="293" r:id="rId52"/>
    <p:sldId id="289" r:id="rId53"/>
    <p:sldId id="303" r:id="rId5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93E04-B347-4BA2-97AE-2AB271D89DB5}" type="datetimeFigureOut">
              <a:rPr lang="da-DK" smtClean="0"/>
              <a:pPr/>
              <a:t>27-01-2017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B24E-2417-432A-9C44-C69CC999FA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model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Indirekte virkninger og komplicerede sammenhænge i psykologisk forskning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Jan </a:t>
            </a:r>
            <a:r>
              <a:rPr lang="da-DK" dirty="0" err="1" smtClean="0">
                <a:solidFill>
                  <a:schemeClr val="tx1"/>
                </a:solidFill>
              </a:rPr>
              <a:t>Ivanouw</a:t>
            </a: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Institut for Folkesundhedsvidenskab,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Københavns Universitet</a:t>
            </a:r>
            <a:endParaRPr lang="da-D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Kønsdiskrimination 1b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Analyseret som regression</a:t>
            </a:r>
          </a:p>
          <a:p>
            <a:r>
              <a:rPr lang="da-DK" dirty="0" smtClean="0"/>
              <a:t>Y = i + </a:t>
            </a:r>
            <a:r>
              <a:rPr lang="da-DK" dirty="0" err="1" smtClean="0"/>
              <a:t>s*X</a:t>
            </a:r>
            <a:r>
              <a:rPr lang="da-DK" dirty="0" smtClean="0"/>
              <a:t> (ret </a:t>
            </a:r>
            <a:r>
              <a:rPr lang="da-DK" dirty="0" err="1" smtClean="0"/>
              <a:t>linies</a:t>
            </a:r>
            <a:r>
              <a:rPr lang="da-DK" dirty="0" smtClean="0"/>
              <a:t> ligning)</a:t>
            </a:r>
          </a:p>
          <a:p>
            <a:r>
              <a:rPr lang="da-DK" dirty="0" smtClean="0"/>
              <a:t>X: PROTEST (ja=1, nej=0)</a:t>
            </a:r>
          </a:p>
          <a:p>
            <a:r>
              <a:rPr lang="da-DK" dirty="0" smtClean="0"/>
              <a:t>Y: LIKING (1-7)</a:t>
            </a:r>
          </a:p>
          <a:p>
            <a:r>
              <a:rPr lang="da-DK" dirty="0" smtClean="0"/>
              <a:t>LIKING = 5,31 + 0,479*PROTEST (+ e) </a:t>
            </a:r>
          </a:p>
          <a:p>
            <a:pPr lvl="2"/>
            <a:r>
              <a:rPr lang="da-DK" dirty="0" smtClean="0"/>
              <a:t>[5,31 + 0,479=5,789]</a:t>
            </a:r>
          </a:p>
          <a:p>
            <a:endParaRPr lang="da-DK" dirty="0"/>
          </a:p>
        </p:txBody>
      </p:sp>
      <p:pic>
        <p:nvPicPr>
          <p:cNvPr id="2050" name="Picture 2" descr="E:\PSF\GF_2017\ex2.1_j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8523302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Regressionsmodel</a:t>
            </a:r>
            <a:endParaRPr lang="da-DK" dirty="0"/>
          </a:p>
        </p:txBody>
      </p:sp>
      <p:pic>
        <p:nvPicPr>
          <p:cNvPr id="3074" name="Picture 2" descr="E:\PSF\GF_2017\Regress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48597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Mplus</a:t>
            </a:r>
            <a:r>
              <a:rPr lang="da-DK" dirty="0" smtClean="0"/>
              <a:t> instruktioner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Title:</a:t>
            </a:r>
            <a:r>
              <a:rPr lang="da-DK" dirty="0" smtClean="0"/>
              <a:t>  Regressionsanalyse kønsdiskrimination1</a:t>
            </a:r>
          </a:p>
          <a:p>
            <a:r>
              <a:rPr lang="da-DK" dirty="0" smtClean="0"/>
              <a:t> data:</a:t>
            </a:r>
          </a:p>
          <a:p>
            <a:r>
              <a:rPr lang="da-DK" dirty="0" smtClean="0"/>
              <a:t>      file = </a:t>
            </a:r>
            <a:r>
              <a:rPr lang="da-DK" dirty="0" err="1" smtClean="0"/>
              <a:t>protest.txt</a:t>
            </a:r>
            <a:r>
              <a:rPr lang="da-DK" dirty="0" smtClean="0"/>
              <a:t>;</a:t>
            </a:r>
          </a:p>
          <a:p>
            <a:r>
              <a:rPr lang="da-DK" dirty="0" smtClean="0"/>
              <a:t> variable: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names</a:t>
            </a:r>
            <a:r>
              <a:rPr lang="da-DK" dirty="0" smtClean="0"/>
              <a:t> = </a:t>
            </a:r>
            <a:r>
              <a:rPr lang="da-DK" dirty="0" err="1" smtClean="0"/>
              <a:t>liking</a:t>
            </a:r>
            <a:r>
              <a:rPr lang="da-DK" dirty="0" smtClean="0"/>
              <a:t> protest;</a:t>
            </a:r>
          </a:p>
          <a:p>
            <a:r>
              <a:rPr lang="da-DK" dirty="0" smtClean="0"/>
              <a:t>model: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liking</a:t>
            </a:r>
            <a:r>
              <a:rPr lang="da-DK" dirty="0" smtClean="0"/>
              <a:t> ON protest;</a:t>
            </a:r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Kønsdiskrimination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Fpp</a:t>
            </a:r>
            <a:r>
              <a:rPr lang="da-DK" dirty="0" smtClean="0"/>
              <a:t> bliver også spurgt om de synes kvindes handling (protestere eller lade være) er en god ide (RESPAPPR på skala fra 1-7)</a:t>
            </a:r>
          </a:p>
          <a:p>
            <a:r>
              <a:rPr lang="da-DK" dirty="0" smtClean="0"/>
              <a:t>Har dette betydning for hvor sympatisk de synes hun er?</a:t>
            </a:r>
            <a:endParaRPr lang="da-D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Mediationsmodel</a:t>
            </a:r>
            <a:endParaRPr lang="da-DK" dirty="0"/>
          </a:p>
        </p:txBody>
      </p:sp>
      <p:pic>
        <p:nvPicPr>
          <p:cNvPr id="4098" name="Picture 2" descr="E:\PSF\GF_2017\Medi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568952" cy="4933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Kønsdiskrimination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Mediationsmodel</a:t>
            </a:r>
            <a:endParaRPr lang="da-DK" dirty="0" smtClean="0"/>
          </a:p>
          <a:p>
            <a:r>
              <a:rPr lang="da-DK" dirty="0" smtClean="0"/>
              <a:t>X: PROTEST (ja=1, nej=0)</a:t>
            </a:r>
          </a:p>
          <a:p>
            <a:r>
              <a:rPr lang="da-DK" dirty="0" smtClean="0"/>
              <a:t>Y: LIKING (1-7)</a:t>
            </a:r>
          </a:p>
          <a:p>
            <a:r>
              <a:rPr lang="da-DK" dirty="0" smtClean="0"/>
              <a:t>M: RESPAPPR (1-7)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Mplus</a:t>
            </a:r>
            <a:r>
              <a:rPr lang="da-DK" dirty="0" smtClean="0"/>
              <a:t> input </a:t>
            </a:r>
            <a:r>
              <a:rPr lang="da-DK" dirty="0" err="1" smtClean="0"/>
              <a:t>mediationsmodel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title: </a:t>
            </a:r>
            <a:r>
              <a:rPr lang="en-US" dirty="0" err="1" smtClean="0"/>
              <a:t>Mediationsmodel</a:t>
            </a:r>
            <a:endParaRPr lang="da-DK" dirty="0" smtClean="0"/>
          </a:p>
          <a:p>
            <a:r>
              <a:rPr lang="da-DK" dirty="0" smtClean="0"/>
              <a:t>  data:</a:t>
            </a:r>
          </a:p>
          <a:p>
            <a:r>
              <a:rPr lang="da-DK" dirty="0" smtClean="0"/>
              <a:t>      file = </a:t>
            </a:r>
            <a:r>
              <a:rPr lang="da-DK" dirty="0" err="1" smtClean="0"/>
              <a:t>protest.txt</a:t>
            </a:r>
            <a:r>
              <a:rPr lang="da-DK" dirty="0" smtClean="0"/>
              <a:t>;</a:t>
            </a:r>
          </a:p>
          <a:p>
            <a:r>
              <a:rPr lang="da-DK" dirty="0" smtClean="0"/>
              <a:t>  variable: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names</a:t>
            </a:r>
            <a:r>
              <a:rPr lang="da-DK" dirty="0" smtClean="0"/>
              <a:t> = </a:t>
            </a:r>
            <a:r>
              <a:rPr lang="da-DK" dirty="0" err="1" smtClean="0"/>
              <a:t>liking</a:t>
            </a:r>
            <a:r>
              <a:rPr lang="da-DK" dirty="0" smtClean="0"/>
              <a:t> </a:t>
            </a:r>
            <a:r>
              <a:rPr lang="da-DK" dirty="0" err="1" smtClean="0"/>
              <a:t>respappr</a:t>
            </a:r>
            <a:r>
              <a:rPr lang="da-DK" dirty="0" smtClean="0"/>
              <a:t> protest;</a:t>
            </a:r>
          </a:p>
          <a:p>
            <a:r>
              <a:rPr lang="da-DK" dirty="0" smtClean="0"/>
              <a:t>model: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liking</a:t>
            </a:r>
            <a:r>
              <a:rPr lang="da-DK" dirty="0" smtClean="0"/>
              <a:t> [Y] ON </a:t>
            </a:r>
            <a:r>
              <a:rPr lang="da-DK" dirty="0" err="1" smtClean="0"/>
              <a:t>respappr</a:t>
            </a:r>
            <a:r>
              <a:rPr lang="da-DK" dirty="0" smtClean="0"/>
              <a:t> [M] protest [X];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respappr</a:t>
            </a:r>
            <a:r>
              <a:rPr lang="da-DK" dirty="0" smtClean="0"/>
              <a:t> [M] ON protest [X];</a:t>
            </a:r>
          </a:p>
          <a:p>
            <a:r>
              <a:rPr lang="da-DK" dirty="0" smtClean="0"/>
              <a:t>  Model </a:t>
            </a:r>
            <a:r>
              <a:rPr lang="da-DK" dirty="0" err="1" smtClean="0"/>
              <a:t>indirect</a:t>
            </a:r>
            <a:r>
              <a:rPr lang="da-DK" dirty="0" smtClean="0"/>
              <a:t>:</a:t>
            </a:r>
          </a:p>
          <a:p>
            <a:r>
              <a:rPr lang="da-DK" dirty="0" smtClean="0"/>
              <a:t>      </a:t>
            </a:r>
            <a:r>
              <a:rPr lang="da-DK" dirty="0" err="1" smtClean="0"/>
              <a:t>liking</a:t>
            </a:r>
            <a:r>
              <a:rPr lang="da-DK" dirty="0" smtClean="0"/>
              <a:t> [Y] IND protest [X];</a:t>
            </a:r>
            <a:endParaRPr lang="da-D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Ustandardiseret model</a:t>
            </a:r>
            <a:endParaRPr lang="da-DK" dirty="0"/>
          </a:p>
        </p:txBody>
      </p:sp>
      <p:pic>
        <p:nvPicPr>
          <p:cNvPr id="5123" name="Picture 3" descr="E:\PSF\GF_2017\ex2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891240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Standardiseret model</a:t>
            </a:r>
            <a:endParaRPr lang="da-DK" dirty="0"/>
          </a:p>
        </p:txBody>
      </p:sp>
      <p:pic>
        <p:nvPicPr>
          <p:cNvPr id="6147" name="Picture 3" descr="E:\PSF\GF_2017\ex2.1ST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563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Effekter (standardiserede værdier)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Direkte påvirkning protest (X) </a:t>
            </a:r>
            <a:r>
              <a:rPr lang="da-DK" dirty="0" err="1" smtClean="0"/>
              <a:t>liking</a:t>
            </a:r>
            <a:r>
              <a:rPr lang="da-DK" dirty="0" smtClean="0"/>
              <a:t> (Y): -0,096</a:t>
            </a:r>
          </a:p>
          <a:p>
            <a:r>
              <a:rPr lang="da-DK" dirty="0" smtClean="0"/>
              <a:t>Påvirkning protest (X) </a:t>
            </a:r>
            <a:r>
              <a:rPr lang="da-DK" dirty="0" err="1" smtClean="0"/>
              <a:t>respappr</a:t>
            </a:r>
            <a:r>
              <a:rPr lang="da-DK" dirty="0" smtClean="0"/>
              <a:t> (M): 1,07</a:t>
            </a:r>
          </a:p>
          <a:p>
            <a:r>
              <a:rPr lang="da-DK" dirty="0" smtClean="0"/>
              <a:t>Påvirkning </a:t>
            </a:r>
            <a:r>
              <a:rPr lang="da-DK" dirty="0" err="1" smtClean="0"/>
              <a:t>respappr</a:t>
            </a:r>
            <a:r>
              <a:rPr lang="da-DK" dirty="0" smtClean="0"/>
              <a:t> (M) </a:t>
            </a:r>
            <a:r>
              <a:rPr lang="da-DK" dirty="0" err="1" smtClean="0"/>
              <a:t>liking</a:t>
            </a:r>
            <a:r>
              <a:rPr lang="da-DK" dirty="0" smtClean="0"/>
              <a:t> (Y): 0,52</a:t>
            </a:r>
          </a:p>
          <a:p>
            <a:r>
              <a:rPr lang="da-DK" dirty="0" smtClean="0"/>
              <a:t>Indirekte påvirkning X – M – Y: 1,07*0,52=0,55</a:t>
            </a:r>
          </a:p>
          <a:p>
            <a:r>
              <a:rPr lang="da-DK" dirty="0" smtClean="0"/>
              <a:t>Samlet påvirkning protest (X) </a:t>
            </a:r>
            <a:r>
              <a:rPr lang="da-DK" dirty="0" err="1" smtClean="0"/>
              <a:t>liking</a:t>
            </a:r>
            <a:r>
              <a:rPr lang="da-DK" dirty="0" smtClean="0"/>
              <a:t> (Y): 0,458</a:t>
            </a:r>
          </a:p>
          <a:p>
            <a:pPr lvl="2"/>
            <a:r>
              <a:rPr lang="da-DK" dirty="0" smtClean="0"/>
              <a:t>[0,55 + (-0,096) = 0,458]</a:t>
            </a:r>
          </a:p>
          <a:p>
            <a:r>
              <a:rPr lang="da-DK" dirty="0" smtClean="0"/>
              <a:t>Konklusion: Der er ingen direkte effekt. Den tilsyneladende effekt er formidlet af </a:t>
            </a:r>
            <a:r>
              <a:rPr lang="da-DK" dirty="0" err="1" smtClean="0"/>
              <a:t>mediatoren</a:t>
            </a:r>
            <a:endParaRPr lang="da-DK" dirty="0" smtClean="0"/>
          </a:p>
          <a:p>
            <a:r>
              <a:rPr lang="da-DK" dirty="0" smtClean="0"/>
              <a:t>Effektstørrelsen er moderat (</a:t>
            </a:r>
            <a:r>
              <a:rPr lang="da-DK" dirty="0" err="1" smtClean="0"/>
              <a:t>Cohen’s</a:t>
            </a:r>
            <a:r>
              <a:rPr lang="da-DK" dirty="0" smtClean="0"/>
              <a:t> kriterier)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Simple sammenhænge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 forhold er relaterede</a:t>
            </a:r>
          </a:p>
          <a:p>
            <a:r>
              <a:rPr lang="da-DK" dirty="0" smtClean="0"/>
              <a:t>Det ene forårsager der andet, eller de er korrelerede</a:t>
            </a:r>
          </a:p>
          <a:p>
            <a:r>
              <a:rPr lang="da-DK" dirty="0" smtClean="0"/>
              <a:t>Korrelation mellem A og B kan indebære at A forårsager B, at B forårsager A, eller at C forårsager begge</a:t>
            </a:r>
          </a:p>
          <a:p>
            <a:r>
              <a:rPr lang="da-DK" dirty="0" smtClean="0"/>
              <a:t>S-R psykologi</a:t>
            </a:r>
            <a:endParaRPr lang="da-D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Estimationsmetoder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Autofit/>
          </a:bodyPr>
          <a:lstStyle/>
          <a:p>
            <a:r>
              <a:rPr lang="da-DK" sz="2300" dirty="0" smtClean="0"/>
              <a:t>Hvordan finder man størrelserne af koefficienterne?</a:t>
            </a:r>
          </a:p>
          <a:p>
            <a:r>
              <a:rPr lang="da-DK" sz="2300" dirty="0" smtClean="0"/>
              <a:t>Iterative metoder:</a:t>
            </a:r>
          </a:p>
          <a:p>
            <a:pPr lvl="1"/>
            <a:r>
              <a:rPr lang="da-DK" sz="2300" dirty="0" smtClean="0"/>
              <a:t>Man tildeler koefficienterne nogle tilfældige startværdier og beregner hvilke  dataværdier dette ville svare til. Man beregner hvor godt dette passer med de faktiske dataværdier</a:t>
            </a:r>
          </a:p>
          <a:p>
            <a:pPr lvl="1"/>
            <a:r>
              <a:rPr lang="da-DK" sz="2300" dirty="0" smtClean="0"/>
              <a:t>Man ændrer på startværdierne til koefficienterne og gentager beregningerne indtil man har fundet de værdier af koefficienterne der passer bedst med data</a:t>
            </a:r>
          </a:p>
          <a:p>
            <a:r>
              <a:rPr lang="da-DK" sz="2300" dirty="0" err="1" smtClean="0"/>
              <a:t>Estimationsmetoder</a:t>
            </a:r>
            <a:r>
              <a:rPr lang="da-DK" sz="2300" dirty="0" smtClean="0"/>
              <a:t>:</a:t>
            </a:r>
          </a:p>
          <a:p>
            <a:pPr lvl="1"/>
            <a:r>
              <a:rPr lang="da-DK" sz="2300" dirty="0" err="1" smtClean="0"/>
              <a:t>Least</a:t>
            </a:r>
            <a:r>
              <a:rPr lang="da-DK" sz="2300" dirty="0" smtClean="0"/>
              <a:t> </a:t>
            </a:r>
            <a:r>
              <a:rPr lang="da-DK" sz="2300" dirty="0" err="1" smtClean="0"/>
              <a:t>squares</a:t>
            </a:r>
            <a:r>
              <a:rPr lang="da-DK" sz="2300" dirty="0" smtClean="0"/>
              <a:t> </a:t>
            </a:r>
          </a:p>
          <a:p>
            <a:pPr lvl="1"/>
            <a:r>
              <a:rPr lang="da-DK" sz="2300" dirty="0" err="1" smtClean="0"/>
              <a:t>Maximum</a:t>
            </a:r>
            <a:r>
              <a:rPr lang="da-DK" sz="2300" dirty="0" smtClean="0"/>
              <a:t> </a:t>
            </a:r>
            <a:r>
              <a:rPr lang="da-DK" sz="2300" dirty="0" err="1" smtClean="0"/>
              <a:t>likelihood</a:t>
            </a:r>
            <a:endParaRPr lang="da-DK" sz="2300" dirty="0" smtClean="0"/>
          </a:p>
          <a:p>
            <a:pPr lvl="1"/>
            <a:r>
              <a:rPr lang="da-DK" sz="2300" dirty="0" err="1" smtClean="0"/>
              <a:t>Bayesiske</a:t>
            </a:r>
            <a:r>
              <a:rPr lang="da-DK" sz="2300" dirty="0" smtClean="0"/>
              <a:t> metoder</a:t>
            </a:r>
            <a:endParaRPr lang="da-DK" sz="23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PC-programmer</a:t>
            </a:r>
            <a:r>
              <a:rPr lang="da-DK" dirty="0" smtClean="0"/>
              <a:t> til </a:t>
            </a:r>
            <a:r>
              <a:rPr lang="da-DK" dirty="0" err="1" smtClean="0"/>
              <a:t>estimation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Mplus</a:t>
            </a:r>
            <a:r>
              <a:rPr lang="da-DK" dirty="0" smtClean="0"/>
              <a:t> – Kan bedst anbefales </a:t>
            </a:r>
            <a:r>
              <a:rPr lang="da-DK" dirty="0" err="1" smtClean="0"/>
              <a:t>pga</a:t>
            </a:r>
            <a:r>
              <a:rPr lang="da-DK" dirty="0" smtClean="0"/>
              <a:t> simpel syntaks, omfattende datatyper, omfattende analysemuligheder og omfattende hjælpefaciliteter. Ret lav pris. Se </a:t>
            </a:r>
            <a:r>
              <a:rPr lang="da-DK" dirty="0" err="1" smtClean="0">
                <a:hlinkClick r:id="rId2"/>
              </a:rPr>
              <a:t>www.statmodel.com</a:t>
            </a:r>
            <a:r>
              <a:rPr lang="da-DK" dirty="0" smtClean="0"/>
              <a:t> </a:t>
            </a:r>
          </a:p>
          <a:p>
            <a:r>
              <a:rPr lang="da-DK" dirty="0" smtClean="0"/>
              <a:t>LISREL – Det første program af denne type</a:t>
            </a:r>
          </a:p>
          <a:p>
            <a:r>
              <a:rPr lang="da-DK" dirty="0" smtClean="0"/>
              <a:t>EQS</a:t>
            </a:r>
          </a:p>
          <a:p>
            <a:r>
              <a:rPr lang="da-DK" dirty="0" smtClean="0"/>
              <a:t>AMOS – SPSS </a:t>
            </a:r>
            <a:r>
              <a:rPr lang="da-DK" dirty="0" err="1" smtClean="0"/>
              <a:t>add-on</a:t>
            </a:r>
            <a:r>
              <a:rPr lang="da-DK" dirty="0" smtClean="0"/>
              <a:t>. Dyrt.</a:t>
            </a:r>
          </a:p>
          <a:p>
            <a:r>
              <a:rPr lang="da-DK" dirty="0" smtClean="0"/>
              <a:t>Rutiner bygget på </a:t>
            </a:r>
            <a:r>
              <a:rPr lang="da-DK" dirty="0" err="1" smtClean="0"/>
              <a:t>R/Splus</a:t>
            </a:r>
            <a:r>
              <a:rPr lang="da-DK" dirty="0" smtClean="0"/>
              <a:t>. Gratis.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Beregning af effektstørrelser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Hvordan sammenfatter man de enkelte koefficienter til samlede effektstørrelser?</a:t>
            </a:r>
          </a:p>
          <a:p>
            <a:r>
              <a:rPr lang="da-DK" dirty="0" smtClean="0"/>
              <a:t>En årsagsrække (X – M – Y):</a:t>
            </a:r>
          </a:p>
          <a:p>
            <a:pPr lvl="1"/>
            <a:r>
              <a:rPr lang="da-DK" dirty="0" smtClean="0"/>
              <a:t>Effekten findes ved at gange de enkelte effekter/koefficienter (pile) sammen</a:t>
            </a:r>
          </a:p>
          <a:p>
            <a:r>
              <a:rPr lang="da-DK" dirty="0" smtClean="0"/>
              <a:t>Samlet effekt (X til Y)</a:t>
            </a:r>
          </a:p>
          <a:p>
            <a:pPr lvl="1"/>
            <a:r>
              <a:rPr lang="da-DK" dirty="0" smtClean="0"/>
              <a:t>Effekten findes ved at lægge alle effekter (direkte som indirekte) der slutter ved Y, sammen </a:t>
            </a:r>
            <a:endParaRPr lang="da-D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Mødres rygning og alkoholindtag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Alternative hypoteser for effekt på barnets kognitive udvikling</a:t>
            </a:r>
          </a:p>
          <a:p>
            <a:r>
              <a:rPr lang="da-DK" dirty="0" smtClean="0"/>
              <a:t>Mødres rygning og alkoholindtag vides at hæmme barnets kognitive udvikling</a:t>
            </a:r>
          </a:p>
          <a:p>
            <a:r>
              <a:rPr lang="da-DK" dirty="0" smtClean="0"/>
              <a:t>Sker dette</a:t>
            </a:r>
          </a:p>
          <a:p>
            <a:pPr lvl="1"/>
            <a:r>
              <a:rPr lang="da-DK" dirty="0" smtClean="0"/>
              <a:t>1) ved at barnet ved fødslen er dårligere rustet, men derefter udvikler sig svarende til sit udgangspunkt</a:t>
            </a:r>
          </a:p>
          <a:p>
            <a:pPr lvl="1"/>
            <a:r>
              <a:rPr lang="da-DK" dirty="0" smtClean="0"/>
              <a:t>2) ved at barnet ved fødslen er dårligere rustet, men også hæmmes i den efterfølgende udvikling</a:t>
            </a:r>
            <a:endParaRPr lang="da-D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Mødres rygning og alkoholindtag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N = 594</a:t>
            </a:r>
          </a:p>
          <a:p>
            <a:r>
              <a:rPr lang="da-DK" dirty="0" smtClean="0"/>
              <a:t>Moders alkoholindtag i 3. </a:t>
            </a:r>
            <a:r>
              <a:rPr lang="da-DK" dirty="0" err="1" smtClean="0"/>
              <a:t>trimester</a:t>
            </a:r>
            <a:r>
              <a:rPr lang="da-DK" dirty="0" smtClean="0"/>
              <a:t> (momalc3 antal genstande/dag)</a:t>
            </a:r>
          </a:p>
          <a:p>
            <a:r>
              <a:rPr lang="da-DK" dirty="0" smtClean="0"/>
              <a:t>Moders rygning i 3. </a:t>
            </a:r>
            <a:r>
              <a:rPr lang="da-DK" dirty="0" err="1" smtClean="0"/>
              <a:t>trimester</a:t>
            </a:r>
            <a:r>
              <a:rPr lang="da-DK" dirty="0" smtClean="0"/>
              <a:t> (momcig3 antal cigaretter/dag)</a:t>
            </a:r>
          </a:p>
          <a:p>
            <a:r>
              <a:rPr lang="da-DK" dirty="0" smtClean="0"/>
              <a:t>Barnets hovedomkreds (</a:t>
            </a:r>
            <a:r>
              <a:rPr lang="da-DK" dirty="0" err="1" smtClean="0"/>
              <a:t>proxy</a:t>
            </a:r>
            <a:r>
              <a:rPr lang="da-DK" dirty="0" smtClean="0"/>
              <a:t> for kognitivt potentiale) ved fødsel (hcirc0)</a:t>
            </a:r>
          </a:p>
          <a:p>
            <a:r>
              <a:rPr lang="da-DK" dirty="0" smtClean="0"/>
              <a:t>Barnets hovedomkreds ved 36 uger (hcirc36)</a:t>
            </a:r>
          </a:p>
          <a:p>
            <a:r>
              <a:rPr lang="da-DK" dirty="0" smtClean="0"/>
              <a:t>Hankøn (male 0 = pige 1 = dreng)</a:t>
            </a:r>
          </a:p>
          <a:p>
            <a:r>
              <a:rPr lang="da-DK" dirty="0" smtClean="0"/>
              <a:t>Sort (</a:t>
            </a:r>
            <a:r>
              <a:rPr lang="da-DK" dirty="0" err="1" smtClean="0"/>
              <a:t>black</a:t>
            </a:r>
            <a:r>
              <a:rPr lang="da-DK" dirty="0" smtClean="0"/>
              <a:t> 1 = sort 0 = ikke sort)</a:t>
            </a:r>
            <a:endParaRPr lang="da-D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Mødres rygning og alkoholindtag</a:t>
            </a:r>
            <a:endParaRPr lang="da-DK" dirty="0"/>
          </a:p>
        </p:txBody>
      </p:sp>
      <p:pic>
        <p:nvPicPr>
          <p:cNvPr id="7170" name="Picture 2" descr="E:\PSF\GF_2017\moralkoholMo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340767"/>
            <a:ext cx="7862767" cy="5328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Enkelteffekter (partielle regressionskoefficienter)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S.E.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Est./S.E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.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P-Value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HCIRC36  ON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HCIRC0             0.433      0.037     11.826      0.000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MOMALC3           -0.054      0.041     -1.327      0.185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MOMCIG3           -0.003      0.040     -0.068      0.946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MALE               0.268      0.037      7.203      0.000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BLACK             -0.039      0.040     -0.978      0.328</a:t>
            </a: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HCIRC0   ON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MOMALC3           -0.083      0.040     -2.060      0.039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   MOMCIG3           -0.108      0.041     -2.624      0.009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MALE               0.166      0.039      4.238      0.000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BLACK              0.194      0.041      4.693      0.000</a:t>
            </a:r>
            <a:endParaRPr lang="da-DK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 af alkohol på 36 </a:t>
            </a:r>
            <a:r>
              <a:rPr lang="da-DK" dirty="0" err="1" smtClean="0"/>
              <a:t>mdr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S.E.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Est./S.E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.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P-Value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Total               -0.091      0.044     -2.053      0.040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-0.036      0.018     -2.028      0.043</a:t>
            </a: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Specific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HCIRC36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HCIRC0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MOMALC3           -0.036      0.018     -2.028      0.043</a:t>
            </a: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Direct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HCIRC36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MOMALC3           -0.054      0.041     -1.327      0.185</a:t>
            </a:r>
            <a:endParaRPr lang="da-DK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 af cigaretrygning på 36 </a:t>
            </a:r>
            <a:r>
              <a:rPr lang="da-DK" dirty="0" err="1" smtClean="0"/>
              <a:t>mdr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da-DK" dirty="0" smtClean="0"/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   S.E. 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Est./S.E</a:t>
            </a:r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.   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P-Value</a:t>
            </a:r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Total               -0.049      0.043     -1.147      0.251</a:t>
            </a: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  -0.047      0.018     -2.552      0.011</a:t>
            </a:r>
          </a:p>
          <a:p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Specific</a:t>
            </a:r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HCIRC36</a:t>
            </a: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HCIRC0</a:t>
            </a:r>
          </a:p>
          <a:p>
            <a:r>
              <a:rPr lang="pl-PL" sz="3400" dirty="0" smtClean="0">
                <a:latin typeface="Courier New" pitchFamily="49" charset="0"/>
                <a:cs typeface="Courier New" pitchFamily="49" charset="0"/>
              </a:rPr>
              <a:t>    MOMCIG3           -0.047      0.018     -2.552      0.011</a:t>
            </a:r>
          </a:p>
          <a:p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3400" dirty="0" err="1" smtClean="0">
                <a:latin typeface="Courier New" pitchFamily="49" charset="0"/>
                <a:cs typeface="Courier New" pitchFamily="49" charset="0"/>
              </a:rPr>
              <a:t>Direct</a:t>
            </a:r>
            <a:endParaRPr lang="da-DK" sz="3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3400" dirty="0" smtClean="0">
                <a:latin typeface="Courier New" pitchFamily="49" charset="0"/>
                <a:cs typeface="Courier New" pitchFamily="49" charset="0"/>
              </a:rPr>
              <a:t>    HCIRC36</a:t>
            </a:r>
          </a:p>
          <a:p>
            <a:r>
              <a:rPr lang="pl-PL" sz="3400" dirty="0" smtClean="0">
                <a:latin typeface="Courier New" pitchFamily="49" charset="0"/>
                <a:cs typeface="Courier New" pitchFamily="49" charset="0"/>
              </a:rPr>
              <a:t>    MOMCIG3           -0.003      0.040     -0.068      0.946</a:t>
            </a:r>
            <a:endParaRPr lang="da-DK" sz="3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Mødres rygning og alkoholindtag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Konklusioner:</a:t>
            </a:r>
          </a:p>
          <a:p>
            <a:r>
              <a:rPr lang="da-DK" dirty="0" smtClean="0"/>
              <a:t>Signifikant negativ effekt af mødres rygning og alkohol under graviditeten på barnet ved fødslen</a:t>
            </a:r>
          </a:p>
          <a:p>
            <a:r>
              <a:rPr lang="da-DK" dirty="0" smtClean="0"/>
              <a:t>Kontrolvariablene male og </a:t>
            </a:r>
            <a:r>
              <a:rPr lang="da-DK" dirty="0" err="1" smtClean="0"/>
              <a:t>black</a:t>
            </a:r>
            <a:r>
              <a:rPr lang="da-DK" dirty="0" smtClean="0"/>
              <a:t> er signifikant positive ved fødsel og for drenge også ved 36 </a:t>
            </a:r>
            <a:r>
              <a:rPr lang="da-DK" dirty="0" err="1" smtClean="0"/>
              <a:t>mdr</a:t>
            </a:r>
            <a:r>
              <a:rPr lang="da-DK" dirty="0" smtClean="0"/>
              <a:t> (større hovedomkreds)</a:t>
            </a:r>
          </a:p>
          <a:p>
            <a:r>
              <a:rPr lang="da-DK" dirty="0" smtClean="0"/>
              <a:t>Der er ikke direkte effekt af rygning og alkohol ved 36 </a:t>
            </a:r>
            <a:r>
              <a:rPr lang="da-DK" dirty="0" err="1" smtClean="0"/>
              <a:t>mdr</a:t>
            </a:r>
            <a:endParaRPr lang="da-DK" dirty="0" smtClean="0"/>
          </a:p>
          <a:p>
            <a:r>
              <a:rPr lang="da-DK" dirty="0" smtClean="0"/>
              <a:t>Der er signifikant indirekte effekt ved 36 </a:t>
            </a:r>
            <a:r>
              <a:rPr lang="da-DK" dirty="0" err="1" smtClean="0"/>
              <a:t>mdr</a:t>
            </a:r>
            <a:r>
              <a:rPr lang="da-DK" dirty="0" smtClean="0"/>
              <a:t> af begge dele via </a:t>
            </a:r>
            <a:r>
              <a:rPr lang="da-DK" dirty="0" err="1" smtClean="0"/>
              <a:t>mediatoren</a:t>
            </a:r>
            <a:r>
              <a:rPr lang="da-DK" dirty="0" smtClean="0"/>
              <a:t> hovedomkreds ved fødslen</a:t>
            </a:r>
          </a:p>
          <a:p>
            <a:r>
              <a:rPr lang="da-DK" dirty="0" smtClean="0"/>
              <a:t>Alkoholindtag og rygning har altså varig effekt </a:t>
            </a:r>
            <a:r>
              <a:rPr lang="da-DK" dirty="0" err="1" smtClean="0"/>
              <a:t>pga</a:t>
            </a:r>
            <a:r>
              <a:rPr lang="da-DK" dirty="0" smtClean="0"/>
              <a:t> påvirkning af barnet ved fødslen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Statistik for </a:t>
            </a:r>
            <a:r>
              <a:rPr lang="da-DK" dirty="0" err="1" smtClean="0"/>
              <a:t>tovariabelsammenhænge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Korrelationskoefficienter</a:t>
            </a:r>
          </a:p>
          <a:p>
            <a:r>
              <a:rPr lang="da-DK" dirty="0" smtClean="0"/>
              <a:t>Regressionskoefficienter</a:t>
            </a:r>
          </a:p>
          <a:p>
            <a:r>
              <a:rPr lang="da-DK" dirty="0" err="1" smtClean="0"/>
              <a:t>Odds-ratio</a:t>
            </a:r>
            <a:endParaRPr lang="da-DK" dirty="0" smtClean="0"/>
          </a:p>
          <a:p>
            <a:r>
              <a:rPr lang="da-DK" dirty="0" smtClean="0"/>
              <a:t>Gennemsnitsforskelle mellem to grupper (X er medlemskab af en af de to grupper)</a:t>
            </a:r>
            <a:endParaRPr lang="da-D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Indkomst, arbejde og uddannelse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Sekventielle </a:t>
            </a:r>
            <a:r>
              <a:rPr lang="da-DK" dirty="0" err="1" smtClean="0"/>
              <a:t>mediatorer</a:t>
            </a:r>
            <a:r>
              <a:rPr lang="da-DK" dirty="0" smtClean="0"/>
              <a:t>: Hvilken betydning har status af fars arbejde på sønnens indkomst?</a:t>
            </a:r>
          </a:p>
          <a:p>
            <a:r>
              <a:rPr lang="da-DK" dirty="0" err="1" smtClean="0"/>
              <a:t>Mediatorer</a:t>
            </a:r>
            <a:r>
              <a:rPr lang="da-DK" dirty="0" smtClean="0"/>
              <a:t>: sønnens uddannelse og arbejde </a:t>
            </a:r>
          </a:p>
          <a:p>
            <a:r>
              <a:rPr lang="da-DK" dirty="0" smtClean="0"/>
              <a:t>N = 4.214 mænd</a:t>
            </a:r>
          </a:p>
          <a:p>
            <a:r>
              <a:rPr lang="da-DK" dirty="0" smtClean="0"/>
              <a:t>X: Statusniveau af fars arbejde (</a:t>
            </a:r>
            <a:r>
              <a:rPr lang="da-DK" dirty="0" err="1" smtClean="0"/>
              <a:t>fathocc</a:t>
            </a:r>
            <a:r>
              <a:rPr lang="da-DK" dirty="0" smtClean="0"/>
              <a:t>)</a:t>
            </a:r>
          </a:p>
          <a:p>
            <a:r>
              <a:rPr lang="da-DK" dirty="0" smtClean="0"/>
              <a:t>Y: Søns indkomst (</a:t>
            </a:r>
            <a:r>
              <a:rPr lang="da-DK" dirty="0" err="1" smtClean="0"/>
              <a:t>income</a:t>
            </a:r>
            <a:r>
              <a:rPr lang="da-DK" dirty="0" smtClean="0"/>
              <a:t>)</a:t>
            </a:r>
          </a:p>
          <a:p>
            <a:r>
              <a:rPr lang="da-DK" dirty="0" smtClean="0"/>
              <a:t>M1: Søns uddannelse (</a:t>
            </a:r>
            <a:r>
              <a:rPr lang="da-DK" dirty="0" err="1" smtClean="0"/>
              <a:t>educ</a:t>
            </a:r>
            <a:r>
              <a:rPr lang="da-DK" dirty="0" smtClean="0"/>
              <a:t>)</a:t>
            </a:r>
          </a:p>
          <a:p>
            <a:r>
              <a:rPr lang="da-DK" dirty="0" smtClean="0"/>
              <a:t>M2: Søns arbejde (</a:t>
            </a:r>
            <a:r>
              <a:rPr lang="da-DK" dirty="0" err="1" smtClean="0"/>
              <a:t>occ</a:t>
            </a:r>
            <a:r>
              <a:rPr lang="da-DK" dirty="0" smtClean="0"/>
              <a:t>)</a:t>
            </a:r>
          </a:p>
          <a:p>
            <a:r>
              <a:rPr lang="da-DK" dirty="0" smtClean="0"/>
              <a:t>Kontrolvariable: Antal søskende (</a:t>
            </a:r>
            <a:r>
              <a:rPr lang="da-DK" dirty="0" err="1" smtClean="0"/>
              <a:t>numsib</a:t>
            </a:r>
            <a:r>
              <a:rPr lang="da-DK" dirty="0" smtClean="0"/>
              <a:t>) og fars uddannelse (</a:t>
            </a:r>
            <a:r>
              <a:rPr lang="da-DK" dirty="0" err="1" smtClean="0"/>
              <a:t>fatheduc</a:t>
            </a:r>
            <a:r>
              <a:rPr lang="da-DK" dirty="0" smtClean="0"/>
              <a:t>)</a:t>
            </a:r>
            <a:endParaRPr lang="da-D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Mplus</a:t>
            </a:r>
            <a:r>
              <a:rPr lang="da-DK" dirty="0" smtClean="0"/>
              <a:t> input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TITLE: </a:t>
            </a:r>
            <a:r>
              <a:rPr lang="en-US" dirty="0" err="1" smtClean="0"/>
              <a:t>Betydning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fars</a:t>
            </a:r>
            <a:r>
              <a:rPr lang="en-US" dirty="0" smtClean="0"/>
              <a:t> </a:t>
            </a:r>
            <a:r>
              <a:rPr lang="en-US" dirty="0" err="1" smtClean="0"/>
              <a:t>arbejdes</a:t>
            </a:r>
            <a:r>
              <a:rPr lang="en-US" dirty="0" smtClean="0"/>
              <a:t> status for </a:t>
            </a:r>
            <a:r>
              <a:rPr lang="en-US" dirty="0" err="1" smtClean="0"/>
              <a:t>sønnens</a:t>
            </a:r>
            <a:r>
              <a:rPr lang="en-US" dirty="0" smtClean="0"/>
              <a:t> </a:t>
            </a:r>
            <a:r>
              <a:rPr lang="en-US" dirty="0" err="1" smtClean="0"/>
              <a:t>senere</a:t>
            </a:r>
            <a:r>
              <a:rPr lang="en-US" dirty="0" smtClean="0"/>
              <a:t> </a:t>
            </a:r>
            <a:r>
              <a:rPr lang="en-US" dirty="0" err="1" smtClean="0"/>
              <a:t>indkomst</a:t>
            </a:r>
            <a:endParaRPr lang="en-US" dirty="0" smtClean="0"/>
          </a:p>
          <a:p>
            <a:endParaRPr lang="da-DK" dirty="0" smtClean="0"/>
          </a:p>
          <a:p>
            <a:r>
              <a:rPr lang="da-DK" dirty="0" smtClean="0"/>
              <a:t>DATA:</a:t>
            </a:r>
          </a:p>
          <a:p>
            <a:r>
              <a:rPr lang="da-DK" dirty="0" smtClean="0"/>
              <a:t>File = Chap6_ocgexample.txt;</a:t>
            </a:r>
          </a:p>
          <a:p>
            <a:endParaRPr lang="da-DK" dirty="0" smtClean="0"/>
          </a:p>
          <a:p>
            <a:r>
              <a:rPr lang="da-DK" dirty="0" smtClean="0"/>
              <a:t>VARIABLE:</a:t>
            </a:r>
          </a:p>
          <a:p>
            <a:r>
              <a:rPr lang="en-US" dirty="0" smtClean="0"/>
              <a:t>Names = income </a:t>
            </a:r>
            <a:r>
              <a:rPr lang="en-US" dirty="0" err="1" smtClean="0"/>
              <a:t>occ</a:t>
            </a:r>
            <a:r>
              <a:rPr lang="en-US" dirty="0" smtClean="0"/>
              <a:t> </a:t>
            </a:r>
            <a:r>
              <a:rPr lang="en-US" dirty="0" err="1" smtClean="0"/>
              <a:t>educ</a:t>
            </a:r>
            <a:r>
              <a:rPr lang="en-US" dirty="0" smtClean="0"/>
              <a:t> </a:t>
            </a:r>
            <a:r>
              <a:rPr lang="en-US" dirty="0" err="1" smtClean="0"/>
              <a:t>numsib</a:t>
            </a:r>
            <a:r>
              <a:rPr lang="en-US" dirty="0" smtClean="0"/>
              <a:t> </a:t>
            </a:r>
            <a:r>
              <a:rPr lang="en-US" dirty="0" err="1" smtClean="0"/>
              <a:t>fathocc</a:t>
            </a:r>
            <a:r>
              <a:rPr lang="en-US" dirty="0" smtClean="0"/>
              <a:t> </a:t>
            </a:r>
            <a:r>
              <a:rPr lang="en-US" dirty="0" err="1" smtClean="0"/>
              <a:t>fatheduc</a:t>
            </a:r>
            <a:r>
              <a:rPr lang="en-US" dirty="0" smtClean="0"/>
              <a:t>;</a:t>
            </a:r>
          </a:p>
          <a:p>
            <a:endParaRPr lang="da-DK" dirty="0" smtClean="0"/>
          </a:p>
          <a:p>
            <a:r>
              <a:rPr lang="da-DK" dirty="0" smtClean="0"/>
              <a:t>MODEL:</a:t>
            </a:r>
          </a:p>
          <a:p>
            <a:r>
              <a:rPr lang="en-US" dirty="0" smtClean="0"/>
              <a:t>income ON </a:t>
            </a:r>
            <a:r>
              <a:rPr lang="en-US" dirty="0" err="1" smtClean="0"/>
              <a:t>educ</a:t>
            </a:r>
            <a:r>
              <a:rPr lang="en-US" dirty="0" smtClean="0"/>
              <a:t> </a:t>
            </a:r>
            <a:r>
              <a:rPr lang="en-US" dirty="0" err="1" smtClean="0"/>
              <a:t>occ</a:t>
            </a:r>
            <a:r>
              <a:rPr lang="en-US" dirty="0" smtClean="0"/>
              <a:t> </a:t>
            </a:r>
            <a:r>
              <a:rPr lang="en-US" dirty="0" err="1" smtClean="0"/>
              <a:t>fathocc</a:t>
            </a:r>
            <a:r>
              <a:rPr lang="en-US" dirty="0" smtClean="0"/>
              <a:t> </a:t>
            </a:r>
            <a:r>
              <a:rPr lang="en-US" dirty="0" err="1" smtClean="0"/>
              <a:t>fatheduc</a:t>
            </a:r>
            <a:r>
              <a:rPr lang="en-US" dirty="0" smtClean="0"/>
              <a:t> </a:t>
            </a:r>
            <a:r>
              <a:rPr lang="en-US" dirty="0" err="1" smtClean="0"/>
              <a:t>numsib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occ</a:t>
            </a:r>
            <a:r>
              <a:rPr lang="en-US" dirty="0" smtClean="0"/>
              <a:t> ON </a:t>
            </a:r>
            <a:r>
              <a:rPr lang="en-US" dirty="0" err="1" smtClean="0"/>
              <a:t>educ</a:t>
            </a:r>
            <a:r>
              <a:rPr lang="en-US" dirty="0" smtClean="0"/>
              <a:t> </a:t>
            </a:r>
            <a:r>
              <a:rPr lang="en-US" dirty="0" err="1" smtClean="0"/>
              <a:t>fathocc</a:t>
            </a:r>
            <a:r>
              <a:rPr lang="en-US" dirty="0" smtClean="0"/>
              <a:t> </a:t>
            </a:r>
            <a:r>
              <a:rPr lang="en-US" dirty="0" err="1" smtClean="0"/>
              <a:t>fatheduc</a:t>
            </a:r>
            <a:r>
              <a:rPr lang="en-US" dirty="0" smtClean="0"/>
              <a:t> </a:t>
            </a:r>
            <a:r>
              <a:rPr lang="en-US" dirty="0" err="1" smtClean="0"/>
              <a:t>numsib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educ</a:t>
            </a:r>
            <a:r>
              <a:rPr lang="en-US" dirty="0" smtClean="0"/>
              <a:t> ON </a:t>
            </a:r>
            <a:r>
              <a:rPr lang="en-US" dirty="0" err="1" smtClean="0"/>
              <a:t>fathocc</a:t>
            </a:r>
            <a:r>
              <a:rPr lang="en-US" dirty="0" smtClean="0"/>
              <a:t> </a:t>
            </a:r>
            <a:r>
              <a:rPr lang="en-US" dirty="0" err="1" smtClean="0"/>
              <a:t>fatheduc</a:t>
            </a:r>
            <a:r>
              <a:rPr lang="en-US" dirty="0" smtClean="0"/>
              <a:t> </a:t>
            </a:r>
            <a:r>
              <a:rPr lang="en-US" dirty="0" err="1" smtClean="0"/>
              <a:t>numsib</a:t>
            </a:r>
            <a:r>
              <a:rPr lang="en-US" dirty="0" smtClean="0"/>
              <a:t>;</a:t>
            </a:r>
          </a:p>
          <a:p>
            <a:endParaRPr lang="da-DK" dirty="0" smtClean="0"/>
          </a:p>
          <a:p>
            <a:r>
              <a:rPr lang="da-DK" dirty="0" smtClean="0"/>
              <a:t>MODEL INDIRECT:</a:t>
            </a:r>
          </a:p>
          <a:p>
            <a:r>
              <a:rPr lang="da-DK" dirty="0" err="1" smtClean="0"/>
              <a:t>income</a:t>
            </a:r>
            <a:r>
              <a:rPr lang="da-DK" dirty="0" smtClean="0"/>
              <a:t> IND </a:t>
            </a:r>
            <a:r>
              <a:rPr lang="da-DK" dirty="0" err="1" smtClean="0"/>
              <a:t>fathocc</a:t>
            </a:r>
            <a:r>
              <a:rPr lang="da-DK" dirty="0" smtClean="0"/>
              <a:t>;</a:t>
            </a:r>
            <a:endParaRPr lang="da-D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Indkomst, arbejde og uddannelse</a:t>
            </a:r>
            <a:endParaRPr lang="da-DK" dirty="0"/>
          </a:p>
        </p:txBody>
      </p:sp>
      <p:pic>
        <p:nvPicPr>
          <p:cNvPr id="8195" name="Picture 3" descr="E:\PSF\GF_2017\ex2.17StdX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668476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Effektstørrelser: fra fars arbejde til søns indkomst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Autofit/>
          </a:bodyPr>
          <a:lstStyle/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S.E.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Est./S.E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.   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P-Value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Total                0.175      0.020      8.828      0.000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      0.125      0.009     13.715      0.000</a:t>
            </a: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Specific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indirect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INCOME OCC FATHOCC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0.041      0.006      6.977      0.000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INCOME EDUC 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ATHOCC    0.033      0.006      5.200      0.000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INCOME OCC</a:t>
            </a: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EDUC 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ATHOCC           0.051      0.005     10.770      0.000</a:t>
            </a:r>
          </a:p>
          <a:p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Direct</a:t>
            </a:r>
            <a:endParaRPr lang="da-DK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INCOME 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ATHOCC         0.049      0.019      2.537      0.011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Indflydelse af fars arbejde på søns indkomst via søns uddannelse: 0.033 + 0.051 = 0.084</a:t>
            </a:r>
            <a:endParaRPr lang="da-DK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r>
              <a:rPr lang="da-DK" dirty="0" err="1" smtClean="0"/>
              <a:t>Moderator</a:t>
            </a:r>
            <a:r>
              <a:rPr lang="da-DK" dirty="0" smtClean="0"/>
              <a:t> og </a:t>
            </a:r>
            <a:r>
              <a:rPr lang="da-DK" dirty="0" err="1" smtClean="0"/>
              <a:t>mediator</a:t>
            </a:r>
            <a:endParaRPr lang="da-D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Moderatorer</a:t>
            </a:r>
            <a:r>
              <a:rPr lang="da-DK" dirty="0" smtClean="0"/>
              <a:t> ved </a:t>
            </a:r>
            <a:r>
              <a:rPr lang="da-DK" dirty="0" err="1" smtClean="0"/>
              <a:t>mediation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Kategorial </a:t>
            </a:r>
            <a:r>
              <a:rPr lang="da-DK" dirty="0" err="1" smtClean="0"/>
              <a:t>moderator</a:t>
            </a:r>
            <a:r>
              <a:rPr lang="da-DK" dirty="0" smtClean="0"/>
              <a:t>:</a:t>
            </a:r>
          </a:p>
          <a:p>
            <a:pPr lvl="1"/>
            <a:r>
              <a:rPr lang="da-DK" dirty="0" err="1" smtClean="0"/>
              <a:t>Mediationsmodellen</a:t>
            </a:r>
            <a:r>
              <a:rPr lang="da-DK" dirty="0" smtClean="0"/>
              <a:t> (effekterne) kan være forskellig for mænd og kvinder, for indlagte versus ambulante patienter m.v.</a:t>
            </a:r>
          </a:p>
          <a:p>
            <a:r>
              <a:rPr lang="da-DK" dirty="0" smtClean="0"/>
              <a:t>Kontinuert </a:t>
            </a:r>
            <a:r>
              <a:rPr lang="da-DK" dirty="0" err="1" smtClean="0"/>
              <a:t>moderator</a:t>
            </a:r>
            <a:r>
              <a:rPr lang="da-DK" dirty="0" smtClean="0"/>
              <a:t>:</a:t>
            </a:r>
          </a:p>
          <a:p>
            <a:pPr lvl="1"/>
            <a:r>
              <a:rPr lang="da-DK" dirty="0" err="1" smtClean="0"/>
              <a:t>Mediationsmodellen</a:t>
            </a:r>
            <a:r>
              <a:rPr lang="da-DK" dirty="0" smtClean="0"/>
              <a:t> (effekterne) kan skifte for forskellige værdier af </a:t>
            </a:r>
            <a:r>
              <a:rPr lang="da-DK" dirty="0" err="1" smtClean="0"/>
              <a:t>moderatoren</a:t>
            </a:r>
            <a:r>
              <a:rPr lang="da-DK" dirty="0" smtClean="0"/>
              <a:t>. Eksempelvis graden af sygelighed ved behandlingsstart</a:t>
            </a:r>
            <a:endParaRPr lang="da-D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Mediationsmodel</a:t>
            </a:r>
            <a:r>
              <a:rPr lang="da-DK" dirty="0" smtClean="0"/>
              <a:t> ved </a:t>
            </a:r>
            <a:r>
              <a:rPr lang="da-DK" dirty="0" err="1" smtClean="0"/>
              <a:t>dikotom</a:t>
            </a:r>
            <a:r>
              <a:rPr lang="da-DK" dirty="0" smtClean="0"/>
              <a:t> </a:t>
            </a:r>
            <a:r>
              <a:rPr lang="da-DK" dirty="0" err="1" smtClean="0"/>
              <a:t>moderator</a:t>
            </a:r>
            <a:r>
              <a:rPr lang="da-DK" dirty="0" smtClean="0"/>
              <a:t> (gruppe 1 og 2)</a:t>
            </a:r>
            <a:endParaRPr lang="da-DK" dirty="0"/>
          </a:p>
        </p:txBody>
      </p:sp>
      <p:pic>
        <p:nvPicPr>
          <p:cNvPr id="9218" name="Picture 2" descr="E:\PSF\GF_2017\Mediationsmodel-Dikotom_modera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632848" cy="5087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lang="da-DK" dirty="0" smtClean="0"/>
              <a:t>Sekvensanalyse</a:t>
            </a:r>
            <a:endParaRPr lang="da-D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Sekvensanalyse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observationsmetode: </a:t>
            </a:r>
          </a:p>
          <a:p>
            <a:pPr lvl="1"/>
            <a:r>
              <a:rPr lang="da-DK" dirty="0" smtClean="0"/>
              <a:t>fra en række af begivenheder analyseres overgange mellem forskellige typer, og ensartede overgange samles</a:t>
            </a:r>
          </a:p>
          <a:p>
            <a:r>
              <a:rPr lang="da-DK" dirty="0" smtClean="0"/>
              <a:t>Analysemetoder:</a:t>
            </a:r>
          </a:p>
          <a:p>
            <a:pPr lvl="1"/>
            <a:r>
              <a:rPr lang="da-DK" dirty="0" err="1" smtClean="0"/>
              <a:t>Markovanalyse</a:t>
            </a:r>
            <a:r>
              <a:rPr lang="da-DK" dirty="0" smtClean="0"/>
              <a:t>  (</a:t>
            </a:r>
            <a:r>
              <a:rPr lang="da-DK" dirty="0" err="1" smtClean="0"/>
              <a:t>Gottmann</a:t>
            </a:r>
            <a:r>
              <a:rPr lang="da-DK" dirty="0" smtClean="0"/>
              <a:t> og </a:t>
            </a:r>
            <a:r>
              <a:rPr lang="da-DK" dirty="0" err="1" smtClean="0"/>
              <a:t>Bakeman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Mediationsmodel</a:t>
            </a:r>
            <a:endParaRPr lang="da-DK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Observerede sekvenser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Eks. Rotte vælger højre eller venstre i labyrint: R L R L R R R L R R R L R L R L R R R </a:t>
            </a:r>
          </a:p>
          <a:p>
            <a:r>
              <a:rPr lang="da-DK" dirty="0" smtClean="0"/>
              <a:t>Det glidende vindue</a:t>
            </a:r>
          </a:p>
          <a:p>
            <a:r>
              <a:rPr lang="da-DK" dirty="0" err="1" smtClean="0"/>
              <a:t>Lag-position</a:t>
            </a:r>
            <a:r>
              <a:rPr lang="da-DK" dirty="0" smtClean="0"/>
              <a:t> (hvor mange trins afhængighed?)</a:t>
            </a:r>
          </a:p>
          <a:p>
            <a:r>
              <a:rPr lang="da-DK" dirty="0" smtClean="0"/>
              <a:t>Transition matrix opstilles (her: lag 1)</a:t>
            </a:r>
          </a:p>
          <a:p>
            <a:endParaRPr lang="da-DK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043608" y="4221088"/>
          <a:ext cx="7344816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489654">
                <a:tc>
                  <a:txBody>
                    <a:bodyPr/>
                    <a:lstStyle/>
                    <a:p>
                      <a:r>
                        <a:rPr lang="da-DK" dirty="0" smtClean="0"/>
                        <a:t>Frekvens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Efter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Efter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Total</a:t>
                      </a:r>
                      <a:r>
                        <a:rPr lang="da-DK" baseline="0" dirty="0" smtClean="0"/>
                        <a:t> (rate)</a:t>
                      </a:r>
                      <a:endParaRPr lang="da-DK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da-DK" dirty="0" smtClean="0"/>
                        <a:t>Før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da-DK" dirty="0" smtClean="0"/>
                        <a:t>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 7 (35%)</a:t>
                      </a:r>
                      <a:endParaRPr lang="da-DK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da-DK" dirty="0" smtClean="0"/>
                        <a:t>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13 (65%)</a:t>
                      </a:r>
                      <a:endParaRPr lang="da-DK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da-DK" dirty="0" smtClean="0"/>
                        <a:t>Sum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 (100%)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Trevariabel-sammenhænge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S-O-R (</a:t>
            </a:r>
            <a:r>
              <a:rPr lang="da-DK" dirty="0" err="1" smtClean="0"/>
              <a:t>Woodworth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Tolman</a:t>
            </a:r>
            <a:r>
              <a:rPr lang="da-DK" dirty="0" smtClean="0"/>
              <a:t>: S (starten af labyrint for rotte), O (rottens kognitive kort over labyrinten), R (rottens valg af vej i labyrinten)</a:t>
            </a:r>
          </a:p>
          <a:p>
            <a:r>
              <a:rPr lang="da-DK" dirty="0" smtClean="0"/>
              <a:t>O er den medierende faktor</a:t>
            </a:r>
          </a:p>
          <a:p>
            <a:r>
              <a:rPr lang="da-DK" dirty="0" smtClean="0"/>
              <a:t>Medierende faktor repræsenterer ofte hypotese om virkningsmekanisme</a:t>
            </a:r>
          </a:p>
          <a:p>
            <a:pPr lvl="1"/>
            <a:r>
              <a:rPr lang="da-DK" dirty="0" smtClean="0"/>
              <a:t>Eks  Gul feber og </a:t>
            </a:r>
            <a:r>
              <a:rPr lang="da-DK" dirty="0" err="1" smtClean="0"/>
              <a:t>Panamakanalen</a:t>
            </a:r>
            <a:r>
              <a:rPr lang="da-DK" dirty="0" smtClean="0"/>
              <a:t>  (</a:t>
            </a:r>
            <a:r>
              <a:rPr lang="da-DK" dirty="0" err="1" smtClean="0"/>
              <a:t>Gorgas</a:t>
            </a:r>
            <a:r>
              <a:rPr lang="da-DK" dirty="0" smtClean="0"/>
              <a:t>, 1915):  </a:t>
            </a:r>
          </a:p>
          <a:p>
            <a:pPr lvl="1"/>
            <a:r>
              <a:rPr lang="da-DK" dirty="0" smtClean="0"/>
              <a:t>X (forekomst af virus), M (transportmekanisme for virus), Y (sygdomsudbrud). Er M dråbesmitte eller moskitobåren smitte?</a:t>
            </a:r>
            <a:endParaRPr lang="da-D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Interaktion i voldelige parforhold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Cordova</a:t>
            </a:r>
            <a:r>
              <a:rPr lang="da-DK" dirty="0" smtClean="0"/>
              <a:t> </a:t>
            </a:r>
            <a:r>
              <a:rPr lang="da-DK" dirty="0" smtClean="0"/>
              <a:t>(1993): Sammenligning </a:t>
            </a:r>
            <a:r>
              <a:rPr lang="da-DK" dirty="0" smtClean="0"/>
              <a:t>af tre grupper af parforhold (</a:t>
            </a:r>
            <a:r>
              <a:rPr lang="da-DK" dirty="0" err="1" smtClean="0"/>
              <a:t>moderator</a:t>
            </a:r>
            <a:r>
              <a:rPr lang="da-DK" dirty="0" smtClean="0"/>
              <a:t>):</a:t>
            </a:r>
          </a:p>
          <a:p>
            <a:pPr lvl="1"/>
            <a:r>
              <a:rPr lang="da-DK" dirty="0" smtClean="0"/>
              <a:t>Lykkelige parforhold (HM, n=13)</a:t>
            </a:r>
          </a:p>
          <a:p>
            <a:pPr lvl="1"/>
            <a:r>
              <a:rPr lang="da-DK" dirty="0" smtClean="0"/>
              <a:t>Ulykkelige, men ikke voldelige (DNV, n=15)</a:t>
            </a:r>
          </a:p>
          <a:p>
            <a:pPr lvl="1"/>
            <a:r>
              <a:rPr lang="da-DK" dirty="0" smtClean="0"/>
              <a:t>Ulykkelige med mandlig vold (DV, n=29)</a:t>
            </a:r>
          </a:p>
          <a:p>
            <a:r>
              <a:rPr lang="da-DK" dirty="0" smtClean="0"/>
              <a:t>Registrering af rækkefølger af </a:t>
            </a:r>
            <a:r>
              <a:rPr lang="da-DK" dirty="0" err="1" smtClean="0"/>
              <a:t>hhv</a:t>
            </a:r>
            <a:r>
              <a:rPr lang="da-DK" dirty="0" smtClean="0"/>
              <a:t> negative og positive indlæg fra parterne</a:t>
            </a:r>
          </a:p>
          <a:p>
            <a:r>
              <a:rPr lang="da-DK" dirty="0" smtClean="0"/>
              <a:t>Hvor lange sekvenser med negativ gensidighed forekommer?</a:t>
            </a:r>
            <a:endParaRPr lang="da-DK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Interaktion i voldelige parforhold</a:t>
            </a:r>
            <a:endParaRPr lang="da-DK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844824"/>
            <a:ext cx="839646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Sekvensanalyse af interventioner i psykoterapi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err="1" smtClean="0"/>
              <a:t>McCullough</a:t>
            </a:r>
            <a:r>
              <a:rPr lang="da-DK" dirty="0" smtClean="0"/>
              <a:t> </a:t>
            </a:r>
            <a:r>
              <a:rPr lang="da-DK" dirty="0" smtClean="0"/>
              <a:t>(1991): 16 </a:t>
            </a:r>
            <a:r>
              <a:rPr lang="da-DK" dirty="0" smtClean="0"/>
              <a:t>psykoterapiklienter</a:t>
            </a:r>
          </a:p>
          <a:p>
            <a:r>
              <a:rPr lang="da-DK" dirty="0" smtClean="0"/>
              <a:t>Videotapeoptagelse</a:t>
            </a:r>
          </a:p>
          <a:p>
            <a:r>
              <a:rPr lang="da-DK" dirty="0" smtClean="0"/>
              <a:t>Kodning af </a:t>
            </a:r>
            <a:r>
              <a:rPr lang="da-DK" dirty="0" smtClean="0"/>
              <a:t>interventions</a:t>
            </a:r>
            <a:r>
              <a:rPr lang="da-DK" dirty="0" smtClean="0"/>
              <a:t>type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Tolkning af overføring</a:t>
            </a:r>
            <a:endParaRPr lang="da-DK" dirty="0" smtClean="0"/>
          </a:p>
          <a:p>
            <a:pPr lvl="1"/>
            <a:r>
              <a:rPr lang="da-DK" dirty="0" smtClean="0"/>
              <a:t>Anden relationstolkning</a:t>
            </a:r>
          </a:p>
          <a:p>
            <a:pPr lvl="1"/>
            <a:r>
              <a:rPr lang="da-DK" dirty="0" smtClean="0"/>
              <a:t>Anden type </a:t>
            </a:r>
            <a:r>
              <a:rPr lang="da-DK" dirty="0" smtClean="0"/>
              <a:t>intervention (klarificering)</a:t>
            </a:r>
            <a:endParaRPr lang="da-DK" dirty="0" smtClean="0"/>
          </a:p>
          <a:p>
            <a:r>
              <a:rPr lang="da-DK" dirty="0" smtClean="0"/>
              <a:t>Kodning af klientens reaktion </a:t>
            </a:r>
            <a:r>
              <a:rPr lang="da-DK" dirty="0" smtClean="0"/>
              <a:t>i de 3 min efter </a:t>
            </a:r>
            <a:r>
              <a:rPr lang="da-DK" dirty="0" smtClean="0"/>
              <a:t>intervention:</a:t>
            </a:r>
          </a:p>
          <a:p>
            <a:pPr lvl="1"/>
            <a:r>
              <a:rPr lang="da-DK" dirty="0" smtClean="0"/>
              <a:t>Defensiv</a:t>
            </a:r>
          </a:p>
          <a:p>
            <a:pPr lvl="1"/>
            <a:r>
              <a:rPr lang="da-DK" dirty="0" smtClean="0"/>
              <a:t>Affektiv</a:t>
            </a:r>
          </a:p>
          <a:p>
            <a:pPr lvl="1"/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Positive og negative reaktioner på interventioner</a:t>
            </a:r>
            <a:endParaRPr lang="da-DK" dirty="0"/>
          </a:p>
        </p:txBody>
      </p:sp>
      <p:pic>
        <p:nvPicPr>
          <p:cNvPr id="3" name="Picture 7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371965" cy="24482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Sammenhæng mellem sekvenser og terapiudbytte</a:t>
            </a:r>
            <a:endParaRPr lang="da-DK" dirty="0"/>
          </a:p>
        </p:txBody>
      </p:sp>
      <p:pic>
        <p:nvPicPr>
          <p:cNvPr id="5" name="Picture 7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8840438" cy="25406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Sekvensanalyse af interventioner i psykoterapi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Kun analyse af to variable i sekvenserne: terapeutens intervention og klientens reaktion</a:t>
            </a:r>
          </a:p>
          <a:p>
            <a:r>
              <a:rPr lang="da-DK" dirty="0" smtClean="0"/>
              <a:t>Mangler: hvad påvirker terapeutens valg af intervention? </a:t>
            </a:r>
          </a:p>
          <a:p>
            <a:r>
              <a:rPr lang="da-DK" dirty="0" smtClean="0"/>
              <a:t>Inddragelse af dette ville give bedre billede, og give mulighed for at vurdere direkte og indirekte effekter af interventionerne</a:t>
            </a: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Statistisk analyse af sekvenser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Traditionelt er sekvensanalyse foretaget med Klassiske statistiske metoder (variansanalyse, </a:t>
            </a:r>
            <a:r>
              <a:rPr lang="da-DK" dirty="0" err="1" smtClean="0"/>
              <a:t>log-lineær</a:t>
            </a:r>
            <a:r>
              <a:rPr lang="da-DK" dirty="0" smtClean="0"/>
              <a:t> analyse), som typiske er begrænset til </a:t>
            </a:r>
            <a:r>
              <a:rPr lang="da-DK" dirty="0" err="1" smtClean="0"/>
              <a:t>to-variabelsammenhænge</a:t>
            </a:r>
            <a:endParaRPr lang="da-DK" dirty="0" smtClean="0"/>
          </a:p>
          <a:p>
            <a:r>
              <a:rPr lang="da-DK" dirty="0" smtClean="0"/>
              <a:t>Anvendelse af nye statistiske analysemetoder for </a:t>
            </a:r>
            <a:r>
              <a:rPr lang="da-DK" dirty="0" err="1" smtClean="0"/>
              <a:t>mediation</a:t>
            </a:r>
            <a:r>
              <a:rPr lang="da-DK" dirty="0" smtClean="0"/>
              <a:t> vil kunne forbedre analysemulighederne i sekvensanalyse ved at estimere direkte og indirekte effekter over længere forløb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da-DK" dirty="0" err="1" smtClean="0"/>
              <a:t>Longitudinelle</a:t>
            </a:r>
            <a:r>
              <a:rPr lang="da-DK" dirty="0" smtClean="0"/>
              <a:t> modeller</a:t>
            </a:r>
            <a:endParaRPr lang="da-DK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Mediation</a:t>
            </a:r>
            <a:r>
              <a:rPr lang="da-DK" dirty="0" smtClean="0"/>
              <a:t> og </a:t>
            </a:r>
            <a:r>
              <a:rPr lang="da-DK" dirty="0" err="1" smtClean="0"/>
              <a:t>longitudinel</a:t>
            </a:r>
            <a:r>
              <a:rPr lang="da-DK" dirty="0" smtClean="0"/>
              <a:t> model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Mediationsmodellen</a:t>
            </a:r>
            <a:r>
              <a:rPr lang="da-DK" dirty="0" smtClean="0"/>
              <a:t> vil ofte være </a:t>
            </a:r>
            <a:r>
              <a:rPr lang="da-DK" dirty="0" err="1" smtClean="0"/>
              <a:t>longitudinel</a:t>
            </a:r>
            <a:r>
              <a:rPr lang="da-DK" dirty="0" smtClean="0"/>
              <a:t>, særligt ved sekventielle </a:t>
            </a:r>
            <a:r>
              <a:rPr lang="da-DK" dirty="0" err="1" smtClean="0"/>
              <a:t>mediatorer</a:t>
            </a:r>
            <a:endParaRPr lang="da-DK" dirty="0" smtClean="0"/>
          </a:p>
          <a:p>
            <a:r>
              <a:rPr lang="da-DK" dirty="0" err="1" smtClean="0"/>
              <a:t>Mediationsmodellen</a:t>
            </a:r>
            <a:r>
              <a:rPr lang="da-DK" dirty="0" smtClean="0"/>
              <a:t> kan også indgå som </a:t>
            </a:r>
            <a:r>
              <a:rPr lang="da-DK" dirty="0" err="1" smtClean="0"/>
              <a:t>enkeltled</a:t>
            </a:r>
            <a:r>
              <a:rPr lang="da-DK" dirty="0" smtClean="0"/>
              <a:t> i en længere række af målinger, således at der ved hvert måletidspunkt kan opstilles X, M og Y-variable</a:t>
            </a:r>
            <a:endParaRPr lang="da-DK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Observerede versus latente variable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Medierende variabel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 En medierende variabel (M) er led i en kausal kæde</a:t>
            </a:r>
          </a:p>
          <a:p>
            <a:r>
              <a:rPr lang="da-DK" dirty="0" smtClean="0"/>
              <a:t>X, den uafhængige variabel, forårsager M</a:t>
            </a:r>
          </a:p>
          <a:p>
            <a:r>
              <a:rPr lang="da-DK" dirty="0" smtClean="0"/>
              <a:t>M forårsager Y, den afhængige variabel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Statistik med latente variable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 traditionel statistik anvendes typisk summen af en række items (</a:t>
            </a:r>
            <a:r>
              <a:rPr lang="da-DK" dirty="0" err="1" smtClean="0"/>
              <a:t>sumscores</a:t>
            </a:r>
            <a:r>
              <a:rPr lang="da-DK" dirty="0" smtClean="0"/>
              <a:t>)</a:t>
            </a:r>
          </a:p>
          <a:p>
            <a:r>
              <a:rPr lang="da-DK" dirty="0" smtClean="0"/>
              <a:t>Hermed indgår den unikke varians fra hvert item, som ikke er relevant for målingen, i </a:t>
            </a:r>
            <a:r>
              <a:rPr lang="da-DK" dirty="0" err="1" smtClean="0"/>
              <a:t>sumscoren</a:t>
            </a:r>
            <a:endParaRPr lang="da-DK" dirty="0" smtClean="0"/>
          </a:p>
          <a:p>
            <a:r>
              <a:rPr lang="da-DK" dirty="0" smtClean="0"/>
              <a:t>Ved kun at anvende den information der er fælles for items, og udelukke den unikke varians, fås mere præcise målinger</a:t>
            </a:r>
            <a:endParaRPr lang="da-DK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Latente variable</a:t>
            </a:r>
            <a:endParaRPr lang="da-DK" dirty="0"/>
          </a:p>
        </p:txBody>
      </p:sp>
      <p:pic>
        <p:nvPicPr>
          <p:cNvPr id="68611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752600"/>
            <a:ext cx="4267200" cy="4572000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Mediation</a:t>
            </a:r>
            <a:r>
              <a:rPr lang="da-DK" dirty="0" smtClean="0"/>
              <a:t> med latente variable</a:t>
            </a:r>
            <a:endParaRPr lang="da-DK" dirty="0"/>
          </a:p>
        </p:txBody>
      </p:sp>
      <p:pic>
        <p:nvPicPr>
          <p:cNvPr id="10242" name="Picture 2" descr="E:\PSF\GF_2017\Mediationsmodel_Latente_vari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5973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Litteratur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824536"/>
          </a:xfrm>
        </p:spPr>
        <p:txBody>
          <a:bodyPr>
            <a:noAutofit/>
          </a:bodyPr>
          <a:lstStyle/>
          <a:p>
            <a:r>
              <a:rPr lang="da-DK" sz="2300" dirty="0" err="1" smtClean="0"/>
              <a:t>Cordova</a:t>
            </a:r>
            <a:r>
              <a:rPr lang="da-DK" sz="2300" dirty="0" smtClean="0"/>
              <a:t>, J.V., </a:t>
            </a:r>
            <a:r>
              <a:rPr lang="da-DK" sz="2300" dirty="0" err="1" smtClean="0"/>
              <a:t>Jacobson</a:t>
            </a:r>
            <a:r>
              <a:rPr lang="da-DK" sz="2300" dirty="0" smtClean="0"/>
              <a:t>, N.S., </a:t>
            </a:r>
            <a:r>
              <a:rPr lang="da-DK" sz="2300" dirty="0" err="1" smtClean="0"/>
              <a:t>Gottmann</a:t>
            </a:r>
            <a:r>
              <a:rPr lang="da-DK" sz="2300" dirty="0" smtClean="0"/>
              <a:t>, J.M., </a:t>
            </a:r>
            <a:r>
              <a:rPr lang="da-DK" sz="2300" dirty="0" err="1" smtClean="0"/>
              <a:t>Rushe</a:t>
            </a:r>
            <a:r>
              <a:rPr lang="da-DK" sz="2300" dirty="0" smtClean="0"/>
              <a:t>, R &amp; Cox, G. (1993). Negative </a:t>
            </a:r>
            <a:r>
              <a:rPr lang="da-DK" sz="2300" dirty="0" err="1" smtClean="0"/>
              <a:t>reciprocity</a:t>
            </a:r>
            <a:r>
              <a:rPr lang="da-DK" sz="2300" dirty="0" smtClean="0"/>
              <a:t> and </a:t>
            </a:r>
            <a:r>
              <a:rPr lang="da-DK" sz="2300" dirty="0" err="1" smtClean="0"/>
              <a:t>communication</a:t>
            </a:r>
            <a:r>
              <a:rPr lang="da-DK" sz="2300" dirty="0" smtClean="0"/>
              <a:t> in </a:t>
            </a:r>
            <a:r>
              <a:rPr lang="da-DK" sz="2300" dirty="0" err="1" smtClean="0"/>
              <a:t>couples</a:t>
            </a:r>
            <a:r>
              <a:rPr lang="da-DK" sz="2300" dirty="0" smtClean="0"/>
              <a:t> </a:t>
            </a:r>
            <a:r>
              <a:rPr lang="da-DK" sz="2300" dirty="0" err="1" smtClean="0"/>
              <a:t>with</a:t>
            </a:r>
            <a:r>
              <a:rPr lang="da-DK" sz="2300" dirty="0" smtClean="0"/>
              <a:t> a </a:t>
            </a:r>
            <a:r>
              <a:rPr lang="da-DK" sz="2300" dirty="0" err="1" smtClean="0"/>
              <a:t>violent</a:t>
            </a:r>
            <a:r>
              <a:rPr lang="da-DK" sz="2300" dirty="0" smtClean="0"/>
              <a:t> </a:t>
            </a:r>
            <a:r>
              <a:rPr lang="da-DK" sz="2300" dirty="0" err="1" smtClean="0"/>
              <a:t>husband</a:t>
            </a:r>
            <a:r>
              <a:rPr lang="da-DK" sz="2300" dirty="0" smtClean="0"/>
              <a:t>. </a:t>
            </a:r>
            <a:r>
              <a:rPr lang="da-DK" sz="2300" i="1" dirty="0" smtClean="0"/>
              <a:t>Journal of </a:t>
            </a:r>
            <a:r>
              <a:rPr lang="da-DK" sz="2300" i="1" dirty="0" err="1" smtClean="0"/>
              <a:t>Abnormal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Psychology</a:t>
            </a:r>
            <a:r>
              <a:rPr lang="da-DK" sz="2300" dirty="0" smtClean="0"/>
              <a:t>, </a:t>
            </a:r>
            <a:r>
              <a:rPr lang="da-DK" sz="2300" i="1" dirty="0" smtClean="0"/>
              <a:t>102</a:t>
            </a:r>
            <a:r>
              <a:rPr lang="da-DK" sz="2300" dirty="0" smtClean="0"/>
              <a:t>(4), 559-564.</a:t>
            </a:r>
          </a:p>
          <a:p>
            <a:r>
              <a:rPr lang="da-DK" sz="2300" dirty="0" err="1" smtClean="0"/>
              <a:t>Ivanouw</a:t>
            </a:r>
            <a:r>
              <a:rPr lang="da-DK" sz="2300" dirty="0" smtClean="0"/>
              <a:t>, J. (2007). </a:t>
            </a:r>
            <a:r>
              <a:rPr lang="da-DK" sz="2300" dirty="0" err="1" smtClean="0"/>
              <a:t>Sequence</a:t>
            </a:r>
            <a:r>
              <a:rPr lang="da-DK" sz="2300" dirty="0" smtClean="0"/>
              <a:t> </a:t>
            </a:r>
            <a:r>
              <a:rPr lang="da-DK" sz="2300" dirty="0" err="1" smtClean="0"/>
              <a:t>analysis</a:t>
            </a:r>
            <a:r>
              <a:rPr lang="da-DK" sz="2300" dirty="0" smtClean="0"/>
              <a:t> as a </a:t>
            </a:r>
            <a:r>
              <a:rPr lang="da-DK" sz="2300" dirty="0" err="1" smtClean="0"/>
              <a:t>method</a:t>
            </a:r>
            <a:r>
              <a:rPr lang="da-DK" sz="2300" dirty="0" smtClean="0"/>
              <a:t> for </a:t>
            </a:r>
            <a:r>
              <a:rPr lang="da-DK" sz="2300" dirty="0" err="1" smtClean="0"/>
              <a:t>psychological</a:t>
            </a:r>
            <a:r>
              <a:rPr lang="da-DK" sz="2300" dirty="0" smtClean="0"/>
              <a:t> research. </a:t>
            </a:r>
            <a:r>
              <a:rPr lang="da-DK" sz="2300" i="1" dirty="0" smtClean="0"/>
              <a:t>Nordic </a:t>
            </a:r>
            <a:r>
              <a:rPr lang="da-DK" sz="2300" i="1" dirty="0" err="1" smtClean="0"/>
              <a:t>Psychology</a:t>
            </a:r>
            <a:r>
              <a:rPr lang="da-DK" sz="2300" dirty="0" smtClean="0"/>
              <a:t>, </a:t>
            </a:r>
            <a:r>
              <a:rPr lang="da-DK" sz="2300" i="1" dirty="0" smtClean="0"/>
              <a:t>59</a:t>
            </a:r>
            <a:r>
              <a:rPr lang="da-DK" sz="2300" dirty="0" smtClean="0"/>
              <a:t>(3), 251-267.</a:t>
            </a:r>
          </a:p>
          <a:p>
            <a:r>
              <a:rPr lang="da-DK" sz="2300" dirty="0" err="1" smtClean="0"/>
              <a:t>MacKinnon</a:t>
            </a:r>
            <a:r>
              <a:rPr lang="da-DK" sz="2300" dirty="0" smtClean="0"/>
              <a:t>, D.P. (2008). </a:t>
            </a:r>
            <a:r>
              <a:rPr lang="da-DK" sz="2300" i="1" dirty="0" err="1" smtClean="0"/>
              <a:t>Introduction</a:t>
            </a:r>
            <a:r>
              <a:rPr lang="da-DK" sz="2300" i="1" dirty="0" smtClean="0"/>
              <a:t> to </a:t>
            </a:r>
            <a:r>
              <a:rPr lang="da-DK" sz="2300" i="1" dirty="0" err="1" smtClean="0"/>
              <a:t>statistical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mediation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analysis</a:t>
            </a:r>
            <a:r>
              <a:rPr lang="da-DK" sz="2300" dirty="0" smtClean="0"/>
              <a:t>. New York: </a:t>
            </a:r>
            <a:r>
              <a:rPr lang="da-DK" sz="2300" dirty="0" err="1" smtClean="0"/>
              <a:t>Erlbaum</a:t>
            </a:r>
            <a:r>
              <a:rPr lang="da-DK" sz="2300" dirty="0" smtClean="0"/>
              <a:t>.</a:t>
            </a:r>
          </a:p>
          <a:p>
            <a:r>
              <a:rPr lang="da-DK" sz="2300" dirty="0" err="1" smtClean="0"/>
              <a:t>McCullough</a:t>
            </a:r>
            <a:r>
              <a:rPr lang="da-DK" sz="2300" dirty="0" smtClean="0"/>
              <a:t> et al. (1991). The </a:t>
            </a:r>
            <a:r>
              <a:rPr lang="da-DK" sz="2300" dirty="0" err="1" smtClean="0"/>
              <a:t>relationship</a:t>
            </a:r>
            <a:r>
              <a:rPr lang="da-DK" sz="2300" dirty="0" smtClean="0"/>
              <a:t> of </a:t>
            </a:r>
            <a:r>
              <a:rPr lang="da-DK" sz="2300" dirty="0" err="1" smtClean="0"/>
              <a:t>patient-therapist</a:t>
            </a:r>
            <a:r>
              <a:rPr lang="da-DK" sz="2300" dirty="0" smtClean="0"/>
              <a:t> </a:t>
            </a:r>
            <a:r>
              <a:rPr lang="da-DK" sz="2300" dirty="0" err="1" smtClean="0"/>
              <a:t>interaction</a:t>
            </a:r>
            <a:r>
              <a:rPr lang="da-DK" sz="2300" dirty="0" smtClean="0"/>
              <a:t> to </a:t>
            </a:r>
            <a:r>
              <a:rPr lang="da-DK" sz="2300" dirty="0" err="1" smtClean="0"/>
              <a:t>outcome</a:t>
            </a:r>
            <a:r>
              <a:rPr lang="da-DK" sz="2300" dirty="0" smtClean="0"/>
              <a:t> in brief </a:t>
            </a:r>
            <a:r>
              <a:rPr lang="da-DK" sz="2300" dirty="0" err="1" smtClean="0"/>
              <a:t>psychtherapy</a:t>
            </a:r>
            <a:r>
              <a:rPr lang="da-DK" sz="2300" dirty="0" smtClean="0"/>
              <a:t>. </a:t>
            </a:r>
            <a:r>
              <a:rPr lang="da-DK" sz="2300" i="1" dirty="0" err="1" smtClean="0"/>
              <a:t>Psychotherapy</a:t>
            </a:r>
            <a:r>
              <a:rPr lang="da-DK" sz="2300" dirty="0" smtClean="0"/>
              <a:t>, </a:t>
            </a:r>
            <a:r>
              <a:rPr lang="da-DK" sz="2300" i="1" dirty="0" smtClean="0"/>
              <a:t>28</a:t>
            </a:r>
            <a:r>
              <a:rPr lang="da-DK" sz="2300" dirty="0" smtClean="0"/>
              <a:t>(4), 525-533.</a:t>
            </a:r>
          </a:p>
          <a:p>
            <a:r>
              <a:rPr lang="da-DK" sz="2300" dirty="0" err="1" smtClean="0"/>
              <a:t>Muthén</a:t>
            </a:r>
            <a:r>
              <a:rPr lang="da-DK" sz="2300" dirty="0" smtClean="0"/>
              <a:t>, B.O., </a:t>
            </a:r>
            <a:r>
              <a:rPr lang="da-DK" sz="2300" dirty="0" err="1" smtClean="0"/>
              <a:t>Muthén</a:t>
            </a:r>
            <a:r>
              <a:rPr lang="da-DK" sz="2300" dirty="0" smtClean="0"/>
              <a:t>, L.K &amp; </a:t>
            </a:r>
            <a:r>
              <a:rPr lang="da-DK" sz="2300" dirty="0" err="1" smtClean="0"/>
              <a:t>Asparouhov</a:t>
            </a:r>
            <a:r>
              <a:rPr lang="da-DK" sz="2300" dirty="0" smtClean="0"/>
              <a:t>, T. (2016). </a:t>
            </a:r>
            <a:r>
              <a:rPr lang="da-DK" sz="2300" i="1" dirty="0" smtClean="0"/>
              <a:t>Regression and </a:t>
            </a:r>
            <a:r>
              <a:rPr lang="da-DK" sz="2300" i="1" dirty="0" err="1" smtClean="0"/>
              <a:t>mediation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analysis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using</a:t>
            </a:r>
            <a:r>
              <a:rPr lang="da-DK" sz="2300" i="1" dirty="0" smtClean="0"/>
              <a:t> </a:t>
            </a:r>
            <a:r>
              <a:rPr lang="da-DK" sz="2300" i="1" dirty="0" err="1" smtClean="0"/>
              <a:t>Mplus</a:t>
            </a:r>
            <a:r>
              <a:rPr lang="da-DK" sz="2300" dirty="0" smtClean="0"/>
              <a:t>. Los Angeles: </a:t>
            </a:r>
            <a:r>
              <a:rPr lang="da-DK" sz="2300" dirty="0" err="1" smtClean="0"/>
              <a:t>Muthén</a:t>
            </a:r>
            <a:r>
              <a:rPr lang="da-DK" sz="2300" dirty="0" smtClean="0"/>
              <a:t> &amp; </a:t>
            </a:r>
            <a:r>
              <a:rPr lang="da-DK" sz="2300" dirty="0" err="1" smtClean="0"/>
              <a:t>Muthén</a:t>
            </a:r>
            <a:r>
              <a:rPr lang="da-DK" sz="2300" dirty="0" smtClean="0"/>
              <a:t>.</a:t>
            </a:r>
            <a:endParaRPr lang="da-DK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Typer af trevariabelsammenhænge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err="1" smtClean="0"/>
              <a:t>Confounder</a:t>
            </a:r>
            <a:endParaRPr lang="da-DK" dirty="0" smtClean="0"/>
          </a:p>
          <a:p>
            <a:pPr lvl="1"/>
            <a:r>
              <a:rPr lang="da-DK" dirty="0" smtClean="0"/>
              <a:t>Variabel der ændrer sammenhængen mellem X og Y fordi den er relateret til dem begge (storken og de små børn)  -&gt; </a:t>
            </a:r>
            <a:r>
              <a:rPr lang="da-DK" i="1" dirty="0" smtClean="0"/>
              <a:t>kontrolvariabel</a:t>
            </a:r>
          </a:p>
          <a:p>
            <a:r>
              <a:rPr lang="da-DK" dirty="0" err="1" smtClean="0"/>
              <a:t>Covariate</a:t>
            </a: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Variabel med relation til den afhængige variabel, (Y) men ingen eller ringe til den uafhængige (X)</a:t>
            </a:r>
          </a:p>
          <a:p>
            <a:r>
              <a:rPr lang="da-DK" dirty="0" err="1" smtClean="0"/>
              <a:t>Moderator</a:t>
            </a:r>
            <a:endParaRPr lang="da-DK" dirty="0" smtClean="0"/>
          </a:p>
          <a:p>
            <a:pPr lvl="1"/>
            <a:r>
              <a:rPr lang="da-DK" dirty="0" smtClean="0"/>
              <a:t>Variabel der ændrer retning eller størrelse af effekten af X på Y (</a:t>
            </a:r>
            <a:r>
              <a:rPr lang="da-DK" dirty="0" err="1" smtClean="0"/>
              <a:t>evt</a:t>
            </a:r>
            <a:r>
              <a:rPr lang="da-DK" dirty="0" smtClean="0"/>
              <a:t> interaktion, således at forskellige niveauer af </a:t>
            </a:r>
            <a:r>
              <a:rPr lang="da-DK" dirty="0" err="1" smtClean="0"/>
              <a:t>moderator</a:t>
            </a:r>
            <a:r>
              <a:rPr lang="da-DK" dirty="0" smtClean="0"/>
              <a:t> påvirker relationen mellem X og Y)</a:t>
            </a:r>
          </a:p>
          <a:p>
            <a:r>
              <a:rPr lang="da-DK" dirty="0" err="1" smtClean="0"/>
              <a:t>Mediator</a:t>
            </a:r>
            <a:endParaRPr lang="da-D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Moderator</a:t>
            </a:r>
            <a:r>
              <a:rPr lang="da-DK" dirty="0" smtClean="0"/>
              <a:t> og </a:t>
            </a:r>
            <a:r>
              <a:rPr lang="da-DK" dirty="0" err="1" smtClean="0"/>
              <a:t>mediator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 smtClean="0"/>
              <a:t>Moderator</a:t>
            </a:r>
            <a:r>
              <a:rPr lang="da-DK" dirty="0" smtClean="0"/>
              <a:t>: Under hvilke omstændigheder har X effekt på Y, og/eller på hvor stor effekten er?</a:t>
            </a:r>
          </a:p>
          <a:p>
            <a:pPr lvl="1"/>
            <a:r>
              <a:rPr lang="da-DK" dirty="0" smtClean="0"/>
              <a:t>Eks: køn, alder, type af psykoterapi, grad af velfungerende parforhold,  problemniveau ved start</a:t>
            </a:r>
          </a:p>
          <a:p>
            <a:r>
              <a:rPr lang="da-DK" dirty="0" err="1" smtClean="0"/>
              <a:t>Mediator</a:t>
            </a:r>
            <a:r>
              <a:rPr lang="da-DK" dirty="0" smtClean="0"/>
              <a:t>: Hvorfor har X effekt på Y (virkningsmekanismer)?</a:t>
            </a:r>
          </a:p>
          <a:p>
            <a:pPr lvl="1"/>
            <a:r>
              <a:rPr lang="da-DK" dirty="0" smtClean="0"/>
              <a:t>Eks.: Der er tendens til mindre sygelighed (Y) hos manden i velfungerende  parforhold (X). Virkningsmekanismen (M) kan søges i bestemte interaktioner i parforholdet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r>
              <a:rPr lang="da-DK" dirty="0" smtClean="0"/>
              <a:t>Eksempler på </a:t>
            </a:r>
            <a:r>
              <a:rPr lang="da-DK" dirty="0" err="1" smtClean="0"/>
              <a:t>mediation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Kønsdiskrimination 1a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129 personer hører historie om chefen der forfremmer mandlig advokat over mere kvalificeret kvindelig</a:t>
            </a:r>
          </a:p>
          <a:p>
            <a:r>
              <a:rPr lang="da-DK" dirty="0" smtClean="0"/>
              <a:t>Gr1 = 41 får at vide at kvinden ikke gør noget</a:t>
            </a:r>
          </a:p>
          <a:p>
            <a:r>
              <a:rPr lang="da-DK" dirty="0" smtClean="0"/>
              <a:t>Gr2 = 88 får at vide at kvinden protesterer til chefen</a:t>
            </a:r>
          </a:p>
          <a:p>
            <a:r>
              <a:rPr lang="da-DK" dirty="0" smtClean="0"/>
              <a:t>Hvor sympatisk virker kvinden (skala 1-7) ?</a:t>
            </a:r>
          </a:p>
          <a:p>
            <a:r>
              <a:rPr lang="da-DK" dirty="0" smtClean="0"/>
              <a:t>Gr1: </a:t>
            </a:r>
            <a:r>
              <a:rPr lang="da-DK" dirty="0" err="1" smtClean="0"/>
              <a:t>gns</a:t>
            </a:r>
            <a:r>
              <a:rPr lang="da-DK" dirty="0" smtClean="0"/>
              <a:t> 5,31 SD 1,29; Gr2: </a:t>
            </a:r>
            <a:r>
              <a:rPr lang="da-DK" dirty="0" err="1" smtClean="0"/>
              <a:t>gns</a:t>
            </a:r>
            <a:r>
              <a:rPr lang="da-DK" dirty="0" smtClean="0"/>
              <a:t> 5,79 SD 0,87</a:t>
            </a:r>
          </a:p>
          <a:p>
            <a:r>
              <a:rPr lang="da-DK" dirty="0" smtClean="0"/>
              <a:t>t = 2,16, p = 0,032; signifikant forskel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8453</TotalTime>
  <Words>2150</Words>
  <Application>Microsoft Office PowerPoint</Application>
  <PresentationFormat>Skærmshow (4:3)</PresentationFormat>
  <Paragraphs>304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53</vt:i4>
      </vt:variant>
    </vt:vector>
  </HeadingPairs>
  <TitlesOfParts>
    <vt:vector size="54" baseType="lpstr">
      <vt:lpstr>Kontortema</vt:lpstr>
      <vt:lpstr>Indirekte virkninger og komplicerede sammenhænge i psykologisk forskning</vt:lpstr>
      <vt:lpstr>Simple sammenhænge</vt:lpstr>
      <vt:lpstr>Statistik for tovariabelsammenhænge</vt:lpstr>
      <vt:lpstr>Trevariabel-sammenhænge</vt:lpstr>
      <vt:lpstr>Medierende variabel</vt:lpstr>
      <vt:lpstr>Typer af trevariabelsammenhænge</vt:lpstr>
      <vt:lpstr>Moderator og mediator</vt:lpstr>
      <vt:lpstr>Eksempler på mediation</vt:lpstr>
      <vt:lpstr>Kønsdiskrimination 1a</vt:lpstr>
      <vt:lpstr>Kønsdiskrimination 1b</vt:lpstr>
      <vt:lpstr>Regressionsmodel</vt:lpstr>
      <vt:lpstr>Mplus instruktioner</vt:lpstr>
      <vt:lpstr>Kønsdiskrimination 2</vt:lpstr>
      <vt:lpstr>Mediationsmodel</vt:lpstr>
      <vt:lpstr>Kønsdiskrimination 2</vt:lpstr>
      <vt:lpstr>Mplus input mediationsmodel</vt:lpstr>
      <vt:lpstr>Ustandardiseret model</vt:lpstr>
      <vt:lpstr>Standardiseret model</vt:lpstr>
      <vt:lpstr>Effekter (standardiserede værdier)</vt:lpstr>
      <vt:lpstr>Estimationsmetoder</vt:lpstr>
      <vt:lpstr>PC-programmer til estimation</vt:lpstr>
      <vt:lpstr>Beregning af effektstørrelser</vt:lpstr>
      <vt:lpstr>Mødres rygning og alkoholindtag</vt:lpstr>
      <vt:lpstr>Mødres rygning og alkoholindtag</vt:lpstr>
      <vt:lpstr>Mødres rygning og alkoholindtag</vt:lpstr>
      <vt:lpstr>Enkelteffekter (partielle regressionskoefficienter)</vt:lpstr>
      <vt:lpstr>Effekt af alkohol på 36 mdr</vt:lpstr>
      <vt:lpstr>Effekt af cigaretrygning på 36 mdr</vt:lpstr>
      <vt:lpstr>Mødres rygning og alkoholindtag</vt:lpstr>
      <vt:lpstr>Indkomst, arbejde og uddannelse</vt:lpstr>
      <vt:lpstr>Mplus input</vt:lpstr>
      <vt:lpstr>Indkomst, arbejde og uddannelse</vt:lpstr>
      <vt:lpstr>Effektstørrelser: fra fars arbejde til søns indkomst</vt:lpstr>
      <vt:lpstr>Moderator og mediator</vt:lpstr>
      <vt:lpstr>Moderatorer ved mediation</vt:lpstr>
      <vt:lpstr>Mediationsmodel ved dikotom moderator (gruppe 1 og 2)</vt:lpstr>
      <vt:lpstr>Sekvensanalyse</vt:lpstr>
      <vt:lpstr>Sekvensanalyse</vt:lpstr>
      <vt:lpstr>Observerede sekvenser</vt:lpstr>
      <vt:lpstr>Interaktion i voldelige parforhold</vt:lpstr>
      <vt:lpstr>Interaktion i voldelige parforhold</vt:lpstr>
      <vt:lpstr>Sekvensanalyse af interventioner i psykoterapi</vt:lpstr>
      <vt:lpstr>Positive og negative reaktioner på interventioner</vt:lpstr>
      <vt:lpstr>Sammenhæng mellem sekvenser og terapiudbytte</vt:lpstr>
      <vt:lpstr>Sekvensanalyse af interventioner i psykoterapi</vt:lpstr>
      <vt:lpstr>Statistisk analyse af sekvenser</vt:lpstr>
      <vt:lpstr>Longitudinelle modeller</vt:lpstr>
      <vt:lpstr>Mediation og longitudinel model</vt:lpstr>
      <vt:lpstr>Observerede versus latente variable</vt:lpstr>
      <vt:lpstr>Statistik med latente variable</vt:lpstr>
      <vt:lpstr>Latente variable</vt:lpstr>
      <vt:lpstr>Mediation med latente variable</vt:lpstr>
      <vt:lpstr>Litteratur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Indirekte virkninger og komplicerede sammenhænge i psykologisk forskning</dc:title>
  <dc:creator>Jan Ivanouw</dc:creator>
  <cp:lastModifiedBy>Jan Ivanouw</cp:lastModifiedBy>
  <cp:revision>262</cp:revision>
  <dcterms:created xsi:type="dcterms:W3CDTF">2017-01-20T19:19:24Z</dcterms:created>
  <dcterms:modified xsi:type="dcterms:W3CDTF">2017-01-27T14:02:27Z</dcterms:modified>
</cp:coreProperties>
</file>